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AA0"/>
    <a:srgbClr val="DB5347"/>
    <a:srgbClr val="DB5549"/>
    <a:srgbClr val="2BB36B"/>
    <a:srgbClr val="F8FFFF"/>
    <a:srgbClr val="F49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5C774-E9BF-4014-936A-F15684058620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44C18-D4A2-43C5-9EFD-2288689A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31065"/>
            <a:ext cx="5533623" cy="2731916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721566"/>
            <a:ext cx="553362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50807" y="0"/>
            <a:ext cx="4941194" cy="6858000"/>
          </a:xfrm>
          <a:prstGeom prst="rect">
            <a:avLst/>
          </a:prstGeom>
          <a:solidFill>
            <a:srgbClr val="F49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035" y="5862758"/>
            <a:ext cx="1405951" cy="7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0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70" y="170981"/>
            <a:ext cx="10515600" cy="85932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7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3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1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EB935-8420-47D5-A2CF-C1C0887A9FC6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FBD67-A7B8-4ABC-86CF-C2A701FFE40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6856" y="6293962"/>
            <a:ext cx="664144" cy="33734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279622" y="245235"/>
            <a:ext cx="115273" cy="11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554058" y="245234"/>
            <a:ext cx="115273" cy="11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#lstm-networks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ca-speech.org/archive/interspeech_2010/i10_1045.html" TargetMode="External"/><Relationship Id="rId5" Type="http://schemas.openxmlformats.org/officeDocument/2006/relationships/hyperlink" Target="http://www.jmlr.org/papers/volume3/bengio03a/bengio03a.pdf" TargetMode="External"/><Relationship Id="rId4" Type="http://schemas.openxmlformats.org/officeDocument/2006/relationships/hyperlink" Target="https://en.wikipedia.org/wiki/Language_mode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blog.com/2015/09/google-voice-search-faster-and-more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peech_synthe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www.youtube.com/watch?v=9reHvktow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Introduction to 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1, COHORT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33494" y="2890569"/>
            <a:ext cx="38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“aimed at getting you to kickass in AI”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299845"/>
            <a:ext cx="10515600" cy="9175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problem, an agent is supposed decide the best action to select based on his current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state which will earn the agent a reward.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this step is repeated, the problem is known as a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Markov Decision Process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oogle Shape;266;p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004" y="4309397"/>
            <a:ext cx="2708411" cy="211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4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605" y="2217420"/>
            <a:ext cx="2968210" cy="17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285" y="4309397"/>
            <a:ext cx="3494435" cy="21158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2;p31"/>
          <p:cNvSpPr txBox="1"/>
          <p:nvPr/>
        </p:nvSpPr>
        <p:spPr>
          <a:xfrm>
            <a:off x="2615018" y="6397417"/>
            <a:ext cx="1400574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Deep Minds</a:t>
            </a:r>
            <a:endParaRPr sz="1200" b="1" dirty="0"/>
          </a:p>
        </p:txBody>
      </p:sp>
      <p:sp>
        <p:nvSpPr>
          <p:cNvPr id="8" name="Google Shape;182;p31"/>
          <p:cNvSpPr txBox="1"/>
          <p:nvPr/>
        </p:nvSpPr>
        <p:spPr>
          <a:xfrm>
            <a:off x="8031839" y="6371700"/>
            <a:ext cx="1107326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Alpha Go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0387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Reinforcement Learning</a:t>
            </a:r>
            <a:endParaRPr lang="en-US" dirty="0"/>
          </a:p>
        </p:txBody>
      </p:sp>
      <p:pic>
        <p:nvPicPr>
          <p:cNvPr id="10" name="Google Shape;49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470" y="1915240"/>
            <a:ext cx="47529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89;p63"/>
          <p:cNvSpPr txBox="1"/>
          <p:nvPr/>
        </p:nvSpPr>
        <p:spPr>
          <a:xfrm>
            <a:off x="1133670" y="4506040"/>
            <a:ext cx="330117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/>
              <a:t>Open AI Bots  vs Humans</a:t>
            </a:r>
            <a:endParaRPr sz="2400" dirty="0"/>
          </a:p>
        </p:txBody>
      </p:sp>
      <p:sp>
        <p:nvSpPr>
          <p:cNvPr id="13" name="Google Shape;491;p63"/>
          <p:cNvSpPr txBox="1"/>
          <p:nvPr/>
        </p:nvSpPr>
        <p:spPr>
          <a:xfrm>
            <a:off x="6093950" y="1915240"/>
            <a:ext cx="3845700" cy="248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 dirty="0">
                <a:solidFill>
                  <a:srgbClr val="111111"/>
                </a:solidFill>
              </a:rPr>
              <a:t>Using a separate </a:t>
            </a:r>
            <a:r>
              <a:rPr lang="en" sz="1800" u="sng" dirty="0">
                <a:solidFill>
                  <a:srgbClr val="007EFF"/>
                </a:solidFill>
                <a:hlinkClick r:id="rId3"/>
              </a:rPr>
              <a:t>LSTM</a:t>
            </a:r>
            <a:r>
              <a:rPr lang="en" sz="1800" dirty="0">
                <a:solidFill>
                  <a:srgbClr val="111111"/>
                </a:solidFill>
              </a:rPr>
              <a:t> for each hero and no human data, it learns recognizable strategies.</a:t>
            </a:r>
            <a:endParaRPr sz="1800" dirty="0">
              <a:solidFill>
                <a:srgbClr val="11111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 dirty="0">
                <a:solidFill>
                  <a:srgbClr val="111111"/>
                </a:solidFill>
              </a:rPr>
              <a:t>OpenAI Five plays 180 years worth of games against itself every day, learning via self-play.</a:t>
            </a:r>
            <a:endParaRPr sz="1800" dirty="0">
              <a:solidFill>
                <a:srgbClr val="111111"/>
              </a:solidFill>
            </a:endParaRPr>
          </a:p>
        </p:txBody>
      </p:sp>
      <p:sp>
        <p:nvSpPr>
          <p:cNvPr id="15" name="Google Shape;490;p63"/>
          <p:cNvSpPr txBox="1"/>
          <p:nvPr/>
        </p:nvSpPr>
        <p:spPr>
          <a:xfrm>
            <a:off x="2121757" y="1190325"/>
            <a:ext cx="1490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Trebuchet MS" panose="020B0603020202020204" pitchFamily="34" charset="0"/>
              </a:rPr>
              <a:t>Dota 2</a:t>
            </a:r>
            <a:r>
              <a:rPr lang="en" sz="2400" dirty="0">
                <a:solidFill>
                  <a:schemeClr val="accent2"/>
                </a:solidFill>
                <a:latin typeface="Trebuchet MS" panose="020B0603020202020204" pitchFamily="34" charset="0"/>
              </a:rPr>
              <a:t> </a:t>
            </a:r>
            <a:endParaRPr sz="2400" dirty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211581"/>
            <a:ext cx="10863330" cy="982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Lets focus a little more on Deep Learning. </a:t>
            </a:r>
          </a:p>
          <a:p>
            <a:pPr marL="0" indent="0">
              <a:buNone/>
            </a:pPr>
            <a:r>
              <a:rPr lang="en" sz="2400" dirty="0" smtClean="0">
                <a:solidFill>
                  <a:schemeClr val="accent2"/>
                </a:solidFill>
              </a:rPr>
              <a:t>Why deep learning is having great impact in the world?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4" name="Google Shape;290;p4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255" y="2968623"/>
            <a:ext cx="2422838" cy="15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4;p42"/>
          <p:cNvSpPr/>
          <p:nvPr/>
        </p:nvSpPr>
        <p:spPr>
          <a:xfrm>
            <a:off x="741930" y="2625987"/>
            <a:ext cx="2824230" cy="3636348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" name="Google Shape;297;p42"/>
          <p:cNvSpPr txBox="1"/>
          <p:nvPr/>
        </p:nvSpPr>
        <p:spPr>
          <a:xfrm>
            <a:off x="1454376" y="2194561"/>
            <a:ext cx="1571440" cy="34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Massive Data</a:t>
            </a:r>
            <a:endParaRPr dirty="0"/>
          </a:p>
        </p:txBody>
      </p:sp>
      <p:pic>
        <p:nvPicPr>
          <p:cNvPr id="8" name="Google Shape;30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50" y="4480273"/>
            <a:ext cx="2234247" cy="109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2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180" y="3443871"/>
            <a:ext cx="2785726" cy="20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5;p42"/>
          <p:cNvSpPr/>
          <p:nvPr/>
        </p:nvSpPr>
        <p:spPr>
          <a:xfrm>
            <a:off x="4568070" y="2625987"/>
            <a:ext cx="2953823" cy="363634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" name="Google Shape;298;p42"/>
          <p:cNvSpPr txBox="1"/>
          <p:nvPr/>
        </p:nvSpPr>
        <p:spPr>
          <a:xfrm>
            <a:off x="5045734" y="2208530"/>
            <a:ext cx="1998493" cy="33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Algorithms</a:t>
            </a:r>
            <a:endParaRPr dirty="0"/>
          </a:p>
        </p:txBody>
      </p:sp>
      <p:pic>
        <p:nvPicPr>
          <p:cNvPr id="12" name="Google Shape;293;p4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7999" y="3659986"/>
            <a:ext cx="2845801" cy="15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96;p42"/>
          <p:cNvSpPr/>
          <p:nvPr/>
        </p:nvSpPr>
        <p:spPr>
          <a:xfrm>
            <a:off x="8508000" y="2625987"/>
            <a:ext cx="2856686" cy="3636348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4" name="Google Shape;299;p42"/>
          <p:cNvSpPr txBox="1"/>
          <p:nvPr/>
        </p:nvSpPr>
        <p:spPr>
          <a:xfrm>
            <a:off x="9098095" y="2021489"/>
            <a:ext cx="1676496" cy="73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Powerhouse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199367"/>
            <a:ext cx="10515600" cy="711835"/>
          </a:xfrm>
        </p:spPr>
        <p:txBody>
          <a:bodyPr/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 isn't a single approach but a rather a class of algorithms that you can apply to broad spectrum of problem.</a:t>
            </a:r>
          </a:p>
          <a:p>
            <a:endParaRPr lang="en-US" dirty="0"/>
          </a:p>
        </p:txBody>
      </p:sp>
      <p:pic>
        <p:nvPicPr>
          <p:cNvPr id="4" name="Google Shape;306;p4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1374390" y="2080259"/>
            <a:ext cx="8747760" cy="454914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246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190330"/>
            <a:ext cx="10515600" cy="432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There are different types of Deep Learning Architecture</a:t>
            </a:r>
            <a:endParaRPr lang="en-US" sz="2000" dirty="0"/>
          </a:p>
        </p:txBody>
      </p:sp>
      <p:pic>
        <p:nvPicPr>
          <p:cNvPr id="4" name="Google Shape;313;p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35"/>
          <a:stretch/>
        </p:blipFill>
        <p:spPr>
          <a:xfrm>
            <a:off x="13064" y="1717766"/>
            <a:ext cx="6701245" cy="432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4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8183" y="2834640"/>
            <a:ext cx="5503817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2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030310"/>
            <a:ext cx="10276590" cy="867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Natural Language </a:t>
            </a:r>
            <a:r>
              <a:rPr lang="en-US" sz="2400" dirty="0" smtClean="0">
                <a:solidFill>
                  <a:schemeClr val="accent2"/>
                </a:solidFill>
              </a:rPr>
              <a:t>Processing</a:t>
            </a:r>
          </a:p>
          <a:p>
            <a:r>
              <a:rPr lang="en-US" sz="2000" dirty="0" smtClean="0"/>
              <a:t>Study of interaction between computers and human languages.</a:t>
            </a:r>
          </a:p>
          <a:p>
            <a:pPr marL="0" indent="0">
              <a:buNone/>
            </a:pP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4" name="Google Shape;322;p4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92" y="2072000"/>
            <a:ext cx="3859461" cy="17456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6;p45"/>
          <p:cNvSpPr txBox="1"/>
          <p:nvPr/>
        </p:nvSpPr>
        <p:spPr>
          <a:xfrm>
            <a:off x="869292" y="3992240"/>
            <a:ext cx="335001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Sentimental analysis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Chatbot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Machine translation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Text classification</a:t>
            </a:r>
            <a:endParaRPr dirty="0"/>
          </a:p>
        </p:txBody>
      </p:sp>
      <p:pic>
        <p:nvPicPr>
          <p:cNvPr id="7" name="Google Shape;325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670" y="2488592"/>
            <a:ext cx="4036423" cy="23864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24;p45"/>
          <p:cNvSpPr txBox="1"/>
          <p:nvPr/>
        </p:nvSpPr>
        <p:spPr>
          <a:xfrm>
            <a:off x="5891670" y="4875071"/>
            <a:ext cx="6126159" cy="136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300+ ethnic groups in Nigeria( NLP Bigger than Wazobia) 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Languages are ambiguous(“I love Blackberry?”)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Interpretation of context(I am hungry, because I am broke)</a:t>
            </a:r>
            <a:endParaRPr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Machine don’t understand Language.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4960" y="2072000"/>
            <a:ext cx="0" cy="4263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61168" y="2100892"/>
            <a:ext cx="1849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srgbClr val="2BB36B"/>
                </a:solidFill>
              </a:rPr>
              <a:t>Why NLP is hard?</a:t>
            </a:r>
            <a:endParaRPr lang="en-US" b="1" dirty="0">
              <a:solidFill>
                <a:srgbClr val="2BB3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030310"/>
            <a:ext cx="10276590" cy="867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Natural Language </a:t>
            </a:r>
            <a:r>
              <a:rPr lang="en-US" sz="2400" dirty="0" smtClean="0">
                <a:solidFill>
                  <a:schemeClr val="accent2"/>
                </a:solidFill>
              </a:rPr>
              <a:t>Processing – Architectures </a:t>
            </a:r>
            <a:endParaRPr lang="en-US" sz="2000" dirty="0" smtClean="0"/>
          </a:p>
          <a:p>
            <a:pPr marL="0" indent="0">
              <a:buNone/>
            </a:pP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12" name="Google Shape;332;p4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90" y="1706590"/>
            <a:ext cx="11236710" cy="2522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33;p46"/>
          <p:cNvSpPr txBox="1"/>
          <p:nvPr/>
        </p:nvSpPr>
        <p:spPr>
          <a:xfrm>
            <a:off x="4605523" y="4229100"/>
            <a:ext cx="3421080" cy="103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Memory cell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Retain information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 remember info. Not just the last computed value.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34;p46"/>
          <p:cNvSpPr txBox="1"/>
          <p:nvPr/>
        </p:nvSpPr>
        <p:spPr>
          <a:xfrm>
            <a:off x="687654" y="4329367"/>
            <a:ext cx="2764205" cy="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Feed-forward network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Feedback mechanism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35;p46"/>
          <p:cNvSpPr txBox="1"/>
          <p:nvPr/>
        </p:nvSpPr>
        <p:spPr>
          <a:xfrm>
            <a:off x="8521087" y="4205248"/>
            <a:ext cx="3297534" cy="14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Faster and simpler LSTM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Fewer weight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Two gates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Update gates - maintain info.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Reset gates - flush info.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4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030310"/>
            <a:ext cx="11213850" cy="16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Computer Vision</a:t>
            </a:r>
          </a:p>
          <a:p>
            <a:r>
              <a:rPr lang="en-US" sz="2000" dirty="0" smtClean="0"/>
              <a:t>Is a field of computer science that works on enabling computer see, identify and process images. CV is linked with AI as computer must interpret what it sees and perform necessary analysis.</a:t>
            </a:r>
          </a:p>
        </p:txBody>
      </p:sp>
      <p:pic>
        <p:nvPicPr>
          <p:cNvPr id="8" name="Google Shape;34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8045" y="2491740"/>
            <a:ext cx="8377495" cy="4366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0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030310"/>
            <a:ext cx="10276590" cy="867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Computer Vision– Architectures </a:t>
            </a:r>
            <a:endParaRPr lang="en-US" sz="2000" dirty="0" smtClean="0"/>
          </a:p>
          <a:p>
            <a:pPr marL="0" indent="0">
              <a:buNone/>
            </a:pP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8" name="Google Shape;354;p4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75"/>
          <a:stretch/>
        </p:blipFill>
        <p:spPr>
          <a:xfrm>
            <a:off x="490470" y="1755170"/>
            <a:ext cx="2971425" cy="200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5;p4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918" y="1593833"/>
            <a:ext cx="4980152" cy="23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2;p48"/>
          <p:cNvSpPr txBox="1"/>
          <p:nvPr/>
        </p:nvSpPr>
        <p:spPr>
          <a:xfrm>
            <a:off x="490470" y="3758247"/>
            <a:ext cx="4150110" cy="188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Inspired by the brain visual cortex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High Image processing application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Learn higher-order features in data via </a:t>
            </a:r>
            <a:r>
              <a:rPr lang="en" b="1" dirty="0">
                <a:solidFill>
                  <a:srgbClr val="FF0000"/>
                </a:solidFill>
              </a:rPr>
              <a:t>convolution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57;p48"/>
          <p:cNvSpPr txBox="1"/>
          <p:nvPr/>
        </p:nvSpPr>
        <p:spPr>
          <a:xfrm>
            <a:off x="6003971" y="3758247"/>
            <a:ext cx="3829325" cy="106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Convolve</a:t>
            </a:r>
            <a:r>
              <a:rPr lang="en" dirty="0"/>
              <a:t> the filter/kernel with the i.e “slide over the image spatially computing dot products”</a:t>
            </a:r>
            <a:endParaRPr dirty="0"/>
          </a:p>
        </p:txBody>
      </p:sp>
      <p:pic>
        <p:nvPicPr>
          <p:cNvPr id="16" name="Google Shape;358;p4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548" y="5207825"/>
            <a:ext cx="1629953" cy="139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0;p4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179" y="5207825"/>
            <a:ext cx="2049025" cy="136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9;p4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31" y="5207825"/>
            <a:ext cx="1852289" cy="13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62;p48"/>
          <p:cNvSpPr txBox="1"/>
          <p:nvPr/>
        </p:nvSpPr>
        <p:spPr>
          <a:xfrm>
            <a:off x="7312521" y="5605145"/>
            <a:ext cx="659292" cy="60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=</a:t>
            </a:r>
            <a:endParaRPr sz="3600" b="1" dirty="0"/>
          </a:p>
        </p:txBody>
      </p:sp>
      <p:sp>
        <p:nvSpPr>
          <p:cNvPr id="20" name="Google Shape;361;p48"/>
          <p:cNvSpPr txBox="1"/>
          <p:nvPr/>
        </p:nvSpPr>
        <p:spPr>
          <a:xfrm>
            <a:off x="3904635" y="5589238"/>
            <a:ext cx="566830" cy="60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+</a:t>
            </a:r>
            <a:endParaRPr sz="3200" b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44996" y="6573996"/>
            <a:ext cx="1582500" cy="2840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Style Transfer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744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043" y="2907597"/>
            <a:ext cx="6419834" cy="859329"/>
          </a:xfrm>
        </p:spPr>
        <p:txBody>
          <a:bodyPr>
            <a:normAutofit fontScale="90000"/>
          </a:bodyPr>
          <a:lstStyle/>
          <a:p>
            <a:r>
              <a:rPr lang="en" b="1" dirty="0" smtClean="0"/>
              <a:t>EVERYDAY APPLICATIONS OF AI </a:t>
            </a:r>
            <a:endParaRPr lang="en-US" b="1" dirty="0"/>
          </a:p>
        </p:txBody>
      </p:sp>
      <p:pic>
        <p:nvPicPr>
          <p:cNvPr id="4" name="Google Shape;369;p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33" b="7644"/>
          <a:stretch/>
        </p:blipFill>
        <p:spPr>
          <a:xfrm>
            <a:off x="681219" y="4211818"/>
            <a:ext cx="2233824" cy="150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0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55" t="22930" r="29344" b="23604"/>
          <a:stretch/>
        </p:blipFill>
        <p:spPr>
          <a:xfrm>
            <a:off x="4745363" y="761873"/>
            <a:ext cx="2233826" cy="145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11" t="17780" r="14235" b="11523"/>
          <a:stretch/>
        </p:blipFill>
        <p:spPr>
          <a:xfrm>
            <a:off x="681219" y="864108"/>
            <a:ext cx="2233824" cy="14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2;p4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9509" y="1002859"/>
            <a:ext cx="2019502" cy="1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3;p4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26" r="8231"/>
          <a:stretch/>
        </p:blipFill>
        <p:spPr>
          <a:xfrm>
            <a:off x="4745363" y="4324350"/>
            <a:ext cx="2233826" cy="14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4;p4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78"/>
          <a:stretch/>
        </p:blipFill>
        <p:spPr>
          <a:xfrm>
            <a:off x="8809509" y="4253390"/>
            <a:ext cx="2055076" cy="141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3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0" y="1428542"/>
            <a:ext cx="10515600" cy="9404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Before we answer this question, let see if we remember some familiar personalities.</a:t>
            </a:r>
            <a:endParaRPr lang="en-US" sz="2400" dirty="0"/>
          </a:p>
        </p:txBody>
      </p:sp>
      <p:pic>
        <p:nvPicPr>
          <p:cNvPr id="6" name="Google Shape;163;p3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855277"/>
            <a:ext cx="2293815" cy="224557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7" name="Google Shape;162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44" r="9087"/>
          <a:stretch/>
        </p:blipFill>
        <p:spPr>
          <a:xfrm>
            <a:off x="4246537" y="2855276"/>
            <a:ext cx="3698926" cy="224557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8" name="Google Shape;164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9985" y="2900997"/>
            <a:ext cx="2025970" cy="219985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sp>
        <p:nvSpPr>
          <p:cNvPr id="9" name="Google Shape;167;p30"/>
          <p:cNvSpPr txBox="1"/>
          <p:nvPr/>
        </p:nvSpPr>
        <p:spPr>
          <a:xfrm>
            <a:off x="9615095" y="5100851"/>
            <a:ext cx="91575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Achilles</a:t>
            </a:r>
            <a:endParaRPr sz="1800" b="1" dirty="0"/>
          </a:p>
        </p:txBody>
      </p:sp>
      <p:sp>
        <p:nvSpPr>
          <p:cNvPr id="10" name="Google Shape;166;p30"/>
          <p:cNvSpPr txBox="1"/>
          <p:nvPr/>
        </p:nvSpPr>
        <p:spPr>
          <a:xfrm>
            <a:off x="5542375" y="5100318"/>
            <a:ext cx="110725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Odysseus</a:t>
            </a:r>
            <a:endParaRPr sz="1800" b="1"/>
          </a:p>
        </p:txBody>
      </p:sp>
      <p:sp>
        <p:nvSpPr>
          <p:cNvPr id="11" name="Google Shape;165;p30"/>
          <p:cNvSpPr txBox="1"/>
          <p:nvPr/>
        </p:nvSpPr>
        <p:spPr>
          <a:xfrm>
            <a:off x="1301669" y="5100318"/>
            <a:ext cx="1462133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Agamemnon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5614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B5347"/>
                </a:solidFill>
              </a:rPr>
              <a:t>Gmail </a:t>
            </a:r>
            <a:r>
              <a:rPr lang="en-US" dirty="0" smtClean="0">
                <a:solidFill>
                  <a:srgbClr val="DB5549"/>
                </a:solidFill>
              </a:rPr>
              <a:t>–</a:t>
            </a:r>
            <a:r>
              <a:rPr lang="en-US" dirty="0" smtClean="0"/>
              <a:t> </a:t>
            </a:r>
            <a:r>
              <a:rPr lang="en-US" sz="2800" b="1" dirty="0" smtClean="0">
                <a:solidFill>
                  <a:srgbClr val="DB5549"/>
                </a:solidFill>
              </a:rPr>
              <a:t>Smart Compose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4" name="Google Shape;380;p50"/>
          <p:cNvPicPr preferRelativeResize="0">
            <a:picLocks noGrp="1"/>
          </p:cNvPicPr>
          <p:nvPr>
            <p:ph idx="1"/>
          </p:nvPr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11" t="17780" r="14235" b="11523"/>
          <a:stretch/>
        </p:blipFill>
        <p:spPr>
          <a:xfrm>
            <a:off x="7155461" y="1030310"/>
            <a:ext cx="3006827" cy="21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45" y="1441790"/>
            <a:ext cx="6602716" cy="443323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382;p50"/>
          <p:cNvSpPr txBox="1"/>
          <p:nvPr/>
        </p:nvSpPr>
        <p:spPr>
          <a:xfrm>
            <a:off x="7577352" y="3658405"/>
            <a:ext cx="4149828" cy="25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Typical language generation models, such as </a:t>
            </a:r>
            <a:r>
              <a:rPr lang="en" u="sng" dirty="0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ngram</a:t>
            </a: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u="sng" dirty="0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neural bag-of-words</a:t>
            </a: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(BoW) and </a:t>
            </a:r>
            <a:r>
              <a:rPr lang="en" u="sng" dirty="0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RNN language</a:t>
            </a: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(RNN-LM) models, learn to predict the next word conditioned on the prefix word sequence.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3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38761D"/>
                </a:solidFill>
              </a:rPr>
              <a:t>Google Len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7" name="Google Shape;38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470" y="1248030"/>
            <a:ext cx="8104890" cy="483273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softEdge rad="127000"/>
          </a:effectLst>
        </p:spPr>
      </p:pic>
      <p:pic>
        <p:nvPicPr>
          <p:cNvPr id="8" name="Google Shape;387;p5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55" t="22930" r="29344" b="23604"/>
          <a:stretch/>
        </p:blipFill>
        <p:spPr>
          <a:xfrm>
            <a:off x="9219035" y="2934814"/>
            <a:ext cx="2233826" cy="145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rgbClr val="38761D"/>
                </a:solidFill>
              </a:rPr>
              <a:t>Google </a:t>
            </a:r>
            <a:r>
              <a:rPr lang="en" dirty="0" smtClean="0">
                <a:solidFill>
                  <a:srgbClr val="38761D"/>
                </a:solidFill>
              </a:rPr>
              <a:t>Len - </a:t>
            </a:r>
            <a:r>
              <a:rPr lang="en-US" sz="2800" dirty="0" smtClean="0">
                <a:solidFill>
                  <a:srgbClr val="1155CC"/>
                </a:solidFill>
              </a:rPr>
              <a:t>Text Selection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8" name="Google Shape;387;p5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55" t="22930" r="29344" b="23604"/>
          <a:stretch/>
        </p:blipFill>
        <p:spPr>
          <a:xfrm>
            <a:off x="9584795" y="3118904"/>
            <a:ext cx="2233826" cy="145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448"/>
            <a:ext cx="9296475" cy="51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9;p52"/>
          <p:cNvSpPr txBox="1"/>
          <p:nvPr/>
        </p:nvSpPr>
        <p:spPr>
          <a:xfrm>
            <a:off x="9555710" y="4372326"/>
            <a:ext cx="2291996" cy="10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Google leveraged on digitization of books around the world.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118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rgbClr val="FFD966"/>
                </a:solidFill>
              </a:rPr>
              <a:t>Google Map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7" name="Google Shape;40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85416"/>
            <a:ext cx="8526780" cy="483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5;p5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900" y="2317209"/>
            <a:ext cx="2168200" cy="162615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408;p53"/>
          <p:cNvSpPr txBox="1"/>
          <p:nvPr/>
        </p:nvSpPr>
        <p:spPr>
          <a:xfrm>
            <a:off x="8953300" y="3943359"/>
            <a:ext cx="2861400" cy="85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Google leveraged on geo-location mapping.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057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rgbClr val="3C78D8"/>
                </a:solidFill>
              </a:rPr>
              <a:t>Google News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6" name="Google Shape;415;p5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20" r="32113"/>
          <a:stretch/>
        </p:blipFill>
        <p:spPr>
          <a:xfrm>
            <a:off x="0" y="1030310"/>
            <a:ext cx="5074920" cy="582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13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26" r="8231"/>
          <a:stretch/>
        </p:blipFill>
        <p:spPr>
          <a:xfrm>
            <a:off x="6766560" y="1851660"/>
            <a:ext cx="2779468" cy="227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8;p53"/>
          <p:cNvSpPr txBox="1"/>
          <p:nvPr/>
        </p:nvSpPr>
        <p:spPr>
          <a:xfrm>
            <a:off x="7543800" y="3596349"/>
            <a:ext cx="2926080" cy="10629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Georgia"/>
              </a:rPr>
              <a:t>Clustering</a:t>
            </a: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Georgia"/>
              </a:rPr>
              <a:t>Recommender System</a:t>
            </a:r>
          </a:p>
          <a:p>
            <a:pPr marL="4000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Georgia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23000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rgbClr val="1155CC"/>
                </a:solidFill>
              </a:rPr>
              <a:t>Google Assistant - WaveNet</a:t>
            </a:r>
            <a:endParaRPr lang="en-US" sz="2800" b="1" dirty="0">
              <a:solidFill>
                <a:srgbClr val="DB5549"/>
              </a:solidFill>
            </a:endParaRPr>
          </a:p>
        </p:txBody>
      </p:sp>
      <p:pic>
        <p:nvPicPr>
          <p:cNvPr id="7" name="Google Shape;42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470" y="1030310"/>
            <a:ext cx="10093710" cy="44487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25;p55"/>
          <p:cNvSpPr txBox="1"/>
          <p:nvPr/>
        </p:nvSpPr>
        <p:spPr>
          <a:xfrm>
            <a:off x="490470" y="5479070"/>
            <a:ext cx="10515600" cy="85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B1B"/>
                </a:solidFill>
              </a:rPr>
              <a:t>The ability of computers to understand natural speech has been revolutionised in the last few years by the application of deep neural networks (e.g., </a:t>
            </a:r>
            <a:r>
              <a:rPr lang="en" b="1" u="sng" dirty="0">
                <a:solidFill>
                  <a:srgbClr val="2F9EEF"/>
                </a:solidFill>
                <a:hlinkClick r:id="rId3"/>
              </a:rPr>
              <a:t>Google Voice Search</a:t>
            </a:r>
            <a:r>
              <a:rPr lang="en" dirty="0">
                <a:solidFill>
                  <a:srgbClr val="1B1B1B"/>
                </a:solidFill>
              </a:rPr>
              <a:t>). However, generating speech with computers  — a process usually referred to as </a:t>
            </a:r>
            <a:r>
              <a:rPr lang="en" b="1" u="sng" dirty="0">
                <a:solidFill>
                  <a:srgbClr val="2F9EEF"/>
                </a:solidFill>
                <a:hlinkClick r:id="rId4"/>
              </a:rPr>
              <a:t>speech synthesis</a:t>
            </a:r>
            <a:r>
              <a:rPr lang="en" dirty="0">
                <a:solidFill>
                  <a:srgbClr val="1B1B1B"/>
                </a:solidFill>
              </a:rPr>
              <a:t> or text-to-speech (TTS).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939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rgbClr val="959AA0"/>
                </a:solidFill>
              </a:rPr>
              <a:t>Waymo</a:t>
            </a:r>
            <a:endParaRPr lang="en-US" sz="2800" b="1" dirty="0">
              <a:solidFill>
                <a:srgbClr val="959AA0"/>
              </a:solidFill>
            </a:endParaRPr>
          </a:p>
        </p:txBody>
      </p:sp>
      <p:pic>
        <p:nvPicPr>
          <p:cNvPr id="5" name="Google Shape;43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1180" y="2286000"/>
            <a:ext cx="237744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345"/>
            <a:ext cx="9441180" cy="540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rgbClr val="959AA0"/>
                </a:solidFill>
              </a:rPr>
              <a:t>Waymo</a:t>
            </a:r>
            <a:endParaRPr lang="en-US" sz="2800" b="1" dirty="0">
              <a:solidFill>
                <a:srgbClr val="959AA0"/>
              </a:solidFill>
            </a:endParaRPr>
          </a:p>
        </p:txBody>
      </p:sp>
      <p:pic>
        <p:nvPicPr>
          <p:cNvPr id="5" name="Google Shape;43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8630" y="129666"/>
            <a:ext cx="237744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0310"/>
            <a:ext cx="7223760" cy="5217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909560" y="2735706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Radar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a device that sends radio wave  to find out the position and speed of moving object. 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Trebuchet MS" panose="020B0603020202020204" pitchFamily="34" charset="0"/>
              <a:ea typeface="Georgia"/>
              <a:cs typeface="Georgia"/>
              <a:sym typeface="Georgia"/>
            </a:endParaRPr>
          </a:p>
          <a:p>
            <a:pPr lvl="0"/>
            <a:endParaRPr lang="en-US" dirty="0">
              <a:solidFill>
                <a:schemeClr val="accent2"/>
              </a:solidFill>
              <a:highlight>
                <a:srgbClr val="FFFFFF"/>
              </a:highlight>
              <a:latin typeface="Trebuchet MS" panose="020B0603020202020204" pitchFamily="34" charset="0"/>
              <a:sym typeface="Georgia"/>
            </a:endParaRPr>
          </a:p>
          <a:p>
            <a:r>
              <a:rPr lang="en-US" b="1" dirty="0" smtClean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Lidar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: like radar, but instead of sending out radio waves it emits pulses of infrared light—aka lasers invisible to the human eye.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lvl="0"/>
            <a:endParaRPr lang="en-US" dirty="0" smtClean="0">
              <a:latin typeface="Trebuchet MS" panose="020B0603020202020204" pitchFamily="34" charset="0"/>
            </a:endParaRPr>
          </a:p>
          <a:p>
            <a:r>
              <a:rPr lang="en-US" b="1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Vision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High end camera for real-time  object detection</a:t>
            </a:r>
            <a:r>
              <a:rPr lang="en-US" dirty="0" smtClean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.</a:t>
            </a:r>
            <a:endParaRPr lang="en-US" dirty="0" smtClean="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5870" y="6247980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 </a:t>
            </a:r>
            <a:r>
              <a:rPr lang="en-US" b="1" dirty="0">
                <a:solidFill>
                  <a:schemeClr val="accent2"/>
                </a:solidFill>
                <a:highlight>
                  <a:srgbClr val="FFFFFF"/>
                </a:highlight>
                <a:latin typeface="Trebuchet MS" panose="020B0603020202020204" pitchFamily="34" charset="0"/>
                <a:ea typeface="Georgia"/>
                <a:cs typeface="Georgia"/>
                <a:sym typeface="Georgia"/>
              </a:rPr>
              <a:t>Sensor fusion and deep learning.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58693"/>
            <a:ext cx="7200900" cy="3993830"/>
          </a:xfrm>
        </p:spPr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865620" y="989650"/>
            <a:ext cx="5533623" cy="2731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Bleeding Edges of AI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69" y="1528445"/>
            <a:ext cx="5740513" cy="2129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 generative Adversarial Network is a class of machine learning system invented by Ian </a:t>
            </a:r>
            <a:r>
              <a:rPr lang="en-US" sz="2000" dirty="0" err="1" smtClean="0"/>
              <a:t>Goodfellow</a:t>
            </a:r>
            <a:r>
              <a:rPr lang="en-US" sz="2000" dirty="0" smtClean="0"/>
              <a:t> and his colleagues in 2014.</a:t>
            </a:r>
          </a:p>
          <a:p>
            <a:pPr marL="0" indent="0">
              <a:buNone/>
            </a:pPr>
            <a:r>
              <a:rPr lang="en-US" sz="2000" dirty="0" smtClean="0"/>
              <a:t>Two neural networks contest with each other in a game.</a:t>
            </a:r>
            <a:endParaRPr lang="en-US" sz="2000" dirty="0"/>
          </a:p>
        </p:txBody>
      </p:sp>
      <p:pic>
        <p:nvPicPr>
          <p:cNvPr id="4" name="Google Shape;446;p5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t="7740" r="891"/>
          <a:stretch/>
        </p:blipFill>
        <p:spPr>
          <a:xfrm>
            <a:off x="6962503" y="1528445"/>
            <a:ext cx="3746387" cy="48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1;p5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45" y="3790918"/>
            <a:ext cx="5184125" cy="25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0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154" y="1275728"/>
            <a:ext cx="5922772" cy="555625"/>
          </a:xfrm>
        </p:spPr>
        <p:txBody>
          <a:bodyPr/>
          <a:lstStyle/>
          <a:p>
            <a:r>
              <a:rPr lang="en-US" dirty="0" smtClean="0"/>
              <a:t>How about these guys?</a:t>
            </a:r>
          </a:p>
        </p:txBody>
      </p:sp>
      <p:pic>
        <p:nvPicPr>
          <p:cNvPr id="4" name="Google Shape;179;p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46" y="2516186"/>
            <a:ext cx="1361732" cy="21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17" y="2516185"/>
            <a:ext cx="1137225" cy="21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8;p3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582" y="2516186"/>
            <a:ext cx="2090578" cy="21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1;p31"/>
          <p:cNvSpPr txBox="1"/>
          <p:nvPr/>
        </p:nvSpPr>
        <p:spPr>
          <a:xfrm>
            <a:off x="1147283" y="4637860"/>
            <a:ext cx="947057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Artemis</a:t>
            </a:r>
            <a:endParaRPr sz="1200" b="1" dirty="0"/>
          </a:p>
        </p:txBody>
      </p:sp>
      <p:sp>
        <p:nvSpPr>
          <p:cNvPr id="8" name="Google Shape;182;p31"/>
          <p:cNvSpPr txBox="1"/>
          <p:nvPr/>
        </p:nvSpPr>
        <p:spPr>
          <a:xfrm>
            <a:off x="4873304" y="4671812"/>
            <a:ext cx="88865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Athena</a:t>
            </a:r>
            <a:endParaRPr sz="1200" b="1" dirty="0"/>
          </a:p>
        </p:txBody>
      </p:sp>
      <p:sp>
        <p:nvSpPr>
          <p:cNvPr id="9" name="Google Shape;183;p31"/>
          <p:cNvSpPr txBox="1"/>
          <p:nvPr/>
        </p:nvSpPr>
        <p:spPr>
          <a:xfrm>
            <a:off x="8997439" y="4633810"/>
            <a:ext cx="762864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Thetis</a:t>
            </a:r>
            <a:endParaRPr sz="12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0470" y="5322692"/>
            <a:ext cx="6694101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 smtClean="0">
                <a:latin typeface="Trebuchet MS" panose="020B0603020202020204" pitchFamily="34" charset="0"/>
              </a:rPr>
              <a:t>What do they all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35836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GANs - Application</a:t>
            </a:r>
            <a:endParaRPr lang="en-US" dirty="0"/>
          </a:p>
        </p:txBody>
      </p:sp>
      <p:pic>
        <p:nvPicPr>
          <p:cNvPr id="5" name="Google Shape;458;p5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0" t="7414" r="2259" b="816"/>
          <a:stretch/>
        </p:blipFill>
        <p:spPr>
          <a:xfrm>
            <a:off x="490470" y="1243481"/>
            <a:ext cx="9110730" cy="486667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361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GANs - Application</a:t>
            </a:r>
            <a:endParaRPr lang="en-US" dirty="0"/>
          </a:p>
        </p:txBody>
      </p:sp>
      <p:pic>
        <p:nvPicPr>
          <p:cNvPr id="6" name="Google Shape;466;p60" descr="GitHub: https://github.com/junyanz/CycleGAN&#10;Project: https://junyanz.github.io/CycleGAN/&#10;&#10;Unpaired Image-to-Image Translation using Cycle-Consistent Adversarial Networks&#10;Jun-Yan Zhu*, Taesung Park*, Phillip Isola, Alexei A. Efros&#10;In arxiv, 2017. (* equal contributions)&#10;&#10;GAN NIPS Tutorial: https://media.nips.cc/Conferences/2016/Slides/6202-Slides.pdf" title="Turning a horse video into a zebra video (by CycleGAN)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575" y="1322682"/>
            <a:ext cx="5322406" cy="473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4;p6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458"/>
          <a:stretch/>
        </p:blipFill>
        <p:spPr>
          <a:xfrm>
            <a:off x="490470" y="2312974"/>
            <a:ext cx="5293110" cy="27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76;p61"/>
          <p:cNvSpPr txBox="1"/>
          <p:nvPr/>
        </p:nvSpPr>
        <p:spPr>
          <a:xfrm>
            <a:off x="1891416" y="5052059"/>
            <a:ext cx="2491217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Trebuchet MS" panose="020B0603020202020204" pitchFamily="34" charset="0"/>
              </a:rPr>
              <a:t>Generation of music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9" name="Google Shape;477;p61"/>
          <p:cNvSpPr txBox="1"/>
          <p:nvPr/>
        </p:nvSpPr>
        <p:spPr>
          <a:xfrm>
            <a:off x="8010443" y="6177535"/>
            <a:ext cx="2238669" cy="34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Trebuchet MS" panose="020B0603020202020204" pitchFamily="34" charset="0"/>
              </a:rPr>
              <a:t>Generation of Art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Myths Around AI</a:t>
            </a:r>
            <a:endParaRPr lang="en-US" dirty="0"/>
          </a:p>
        </p:txBody>
      </p:sp>
      <p:pic>
        <p:nvPicPr>
          <p:cNvPr id="4" name="Google Shape;53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470" y="1030310"/>
            <a:ext cx="9293610" cy="4730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ctangle 4"/>
          <p:cNvSpPr/>
          <p:nvPr/>
        </p:nvSpPr>
        <p:spPr>
          <a:xfrm>
            <a:off x="490470" y="6035040"/>
            <a:ext cx="6413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Which of them do you think is correct?</a:t>
            </a:r>
            <a:endParaRPr lang="en-US" sz="3200" dirty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95" y="167265"/>
            <a:ext cx="10515600" cy="859329"/>
          </a:xfrm>
        </p:spPr>
        <p:txBody>
          <a:bodyPr>
            <a:normAutofit/>
          </a:bodyPr>
          <a:lstStyle/>
          <a:p>
            <a:r>
              <a:rPr lang="en-US" dirty="0">
                <a:ea typeface="Roboto"/>
                <a:cs typeface="Roboto"/>
                <a:sym typeface="Roboto"/>
              </a:rPr>
              <a:t>Starter </a:t>
            </a:r>
            <a:r>
              <a:rPr lang="en-US" dirty="0" smtClean="0">
                <a:ea typeface="Roboto"/>
                <a:cs typeface="Roboto"/>
                <a:sym typeface="Roboto"/>
              </a:rPr>
              <a:t>Kit</a:t>
            </a:r>
            <a:endParaRPr lang="en-US" dirty="0"/>
          </a:p>
        </p:txBody>
      </p:sp>
      <p:pic>
        <p:nvPicPr>
          <p:cNvPr id="4" name="Google Shape;556;p7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20" y="3905927"/>
            <a:ext cx="2177330" cy="25752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59;p70"/>
          <p:cNvSpPr txBox="1"/>
          <p:nvPr/>
        </p:nvSpPr>
        <p:spPr>
          <a:xfrm>
            <a:off x="8459621" y="3413084"/>
            <a:ext cx="1875980" cy="4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" dirty="0">
                <a:solidFill>
                  <a:schemeClr val="accent2"/>
                </a:solidFill>
                <a:latin typeface="Trebuchet MS" panose="020B0603020202020204" pitchFamily="34" charset="0"/>
              </a:rPr>
              <a:t>Self-Education</a:t>
            </a:r>
            <a:endParaRPr dirty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Google Shape;561;p7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621" y="3905927"/>
            <a:ext cx="1987399" cy="20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63;p7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744" y="1961975"/>
            <a:ext cx="5648100" cy="51572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Rectangle 9"/>
          <p:cNvSpPr/>
          <p:nvPr/>
        </p:nvSpPr>
        <p:spPr>
          <a:xfrm>
            <a:off x="267031" y="3413084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 lvl="0">
              <a:buClr>
                <a:srgbClr val="FFFFFF"/>
              </a:buClr>
              <a:buSzPts val="1400"/>
            </a:pP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Curiosity ( Ok with failure)</a:t>
            </a:r>
            <a:endParaRPr lang="en-US" dirty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2;p74"/>
          <p:cNvSpPr txBox="1">
            <a:spLocks/>
          </p:cNvSpPr>
          <p:nvPr/>
        </p:nvSpPr>
        <p:spPr>
          <a:xfrm>
            <a:off x="8399312" y="1849874"/>
            <a:ext cx="3792688" cy="30878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2000" i="1" dirty="0" smtClean="0"/>
          </a:p>
          <a:p>
            <a:pPr algn="ctr">
              <a:spcBef>
                <a:spcPts val="0"/>
              </a:spcBef>
            </a:pPr>
            <a:endParaRPr lang="en-US" sz="2000" i="1" dirty="0"/>
          </a:p>
          <a:p>
            <a:pPr algn="ctr">
              <a:spcBef>
                <a:spcPts val="0"/>
              </a:spcBef>
            </a:pPr>
            <a:r>
              <a:rPr lang="en-US" sz="2000" i="1" dirty="0" smtClean="0"/>
              <a:t>“AI will digitally disrupt all industries.</a:t>
            </a:r>
          </a:p>
          <a:p>
            <a:pPr algn="ctr">
              <a:spcBef>
                <a:spcPts val="0"/>
              </a:spcBef>
            </a:pPr>
            <a:r>
              <a:rPr lang="en-US" sz="2000" i="1" dirty="0" smtClean="0"/>
              <a:t>Don’t be left behind’’ </a:t>
            </a:r>
          </a:p>
          <a:p>
            <a:pPr algn="ctr">
              <a:spcBef>
                <a:spcPts val="0"/>
              </a:spcBef>
            </a:pPr>
            <a:endParaRPr lang="en-US" sz="1600" i="1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endParaRPr lang="en-US" sz="1600" i="1" dirty="0" smtClean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- Dave Waters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Google Shape;60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011015"/>
            <a:ext cx="8399313" cy="49183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760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09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8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pic>
        <p:nvPicPr>
          <p:cNvPr id="4" name="Google Shape;179;p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46" y="2516186"/>
            <a:ext cx="1361732" cy="21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17" y="2516185"/>
            <a:ext cx="1137225" cy="21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8;p3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582" y="2516186"/>
            <a:ext cx="2090578" cy="21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1;p31"/>
          <p:cNvSpPr txBox="1"/>
          <p:nvPr/>
        </p:nvSpPr>
        <p:spPr>
          <a:xfrm>
            <a:off x="1147283" y="4637860"/>
            <a:ext cx="947057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Artemis</a:t>
            </a:r>
            <a:endParaRPr sz="1200" b="1" dirty="0"/>
          </a:p>
        </p:txBody>
      </p:sp>
      <p:sp>
        <p:nvSpPr>
          <p:cNvPr id="8" name="Google Shape;182;p31"/>
          <p:cNvSpPr txBox="1"/>
          <p:nvPr/>
        </p:nvSpPr>
        <p:spPr>
          <a:xfrm>
            <a:off x="4873304" y="4671812"/>
            <a:ext cx="88865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Athena</a:t>
            </a:r>
            <a:endParaRPr sz="1200" b="1" dirty="0"/>
          </a:p>
        </p:txBody>
      </p:sp>
      <p:sp>
        <p:nvSpPr>
          <p:cNvPr id="9" name="Google Shape;183;p31"/>
          <p:cNvSpPr txBox="1"/>
          <p:nvPr/>
        </p:nvSpPr>
        <p:spPr>
          <a:xfrm>
            <a:off x="8997439" y="4633810"/>
            <a:ext cx="762864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Thetis</a:t>
            </a:r>
            <a:endParaRPr sz="12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442" y="5192064"/>
            <a:ext cx="10515600" cy="1300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rebuchet MS" panose="020B0603020202020204" pitchFamily="34" charset="0"/>
              </a:rPr>
              <a:t>What do they all have in common?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Prophesy</a:t>
            </a:r>
            <a:r>
              <a:rPr lang="en-US" dirty="0" smtClean="0">
                <a:latin typeface="Trebuchet MS" panose="020B0603020202020204" pitchFamily="34" charset="0"/>
              </a:rPr>
              <a:t>, and we can say </a:t>
            </a: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Prophesy</a:t>
            </a:r>
            <a:r>
              <a:rPr lang="en-US" dirty="0" smtClean="0">
                <a:latin typeface="Trebuchet MS" panose="020B0603020202020204" pitchFamily="34" charset="0"/>
              </a:rPr>
              <a:t> which is </a:t>
            </a: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Prediction</a:t>
            </a:r>
            <a:r>
              <a:rPr lang="en-US" dirty="0" smtClean="0">
                <a:latin typeface="Trebuchet MS" panose="020B0603020202020204" pitchFamily="34" charset="0"/>
              </a:rPr>
              <a:t>, is the act of saying what will happen in future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4154" y="1275728"/>
            <a:ext cx="5922772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about these guys?</a:t>
            </a:r>
          </a:p>
        </p:txBody>
      </p:sp>
    </p:spTree>
    <p:extLst>
      <p:ext uri="{BB962C8B-B14F-4D97-AF65-F5344CB8AC3E}">
        <p14:creationId xmlns:p14="http://schemas.microsoft.com/office/powerpoint/2010/main" val="3604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pic>
        <p:nvPicPr>
          <p:cNvPr id="4" name="Google Shape;221;p3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97380"/>
            <a:ext cx="3029150" cy="45588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90852" y="1897380"/>
            <a:ext cx="7548154" cy="4558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Back to Artificial Intelligence</a:t>
            </a: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000" i="1" dirty="0">
                <a:latin typeface="+mj-lt"/>
              </a:rPr>
              <a:t>“The  current wave of advances in AI 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doesn’t </a:t>
            </a:r>
            <a:r>
              <a:rPr lang="en-US" sz="2000" i="1" dirty="0">
                <a:latin typeface="+mj-lt"/>
              </a:rPr>
              <a:t>actually bring us intelligence but instead a critical component of intelligence, </a:t>
            </a:r>
            <a:r>
              <a:rPr lang="en-US" sz="2000" b="1" i="1" dirty="0">
                <a:latin typeface="+mj-lt"/>
              </a:rPr>
              <a:t>prediction</a:t>
            </a:r>
            <a:r>
              <a:rPr lang="en-US" sz="2000" i="1" dirty="0" smtClean="0">
                <a:latin typeface="+mj-lt"/>
              </a:rPr>
              <a:t>”</a:t>
            </a:r>
          </a:p>
          <a:p>
            <a:pPr marL="0" indent="0" algn="ctr">
              <a:buNone/>
            </a:pPr>
            <a:endParaRPr lang="en-US" sz="1600" dirty="0">
              <a:latin typeface="Trebuchet MS" panose="020B0603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AI, in the broadest sense, describes the different ways a machine interacts with the world around it. To maximize our chance of achieving a given goal. At it core, ML is a simply way of achieving AI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Overview of Artificial Intelligence</a:t>
            </a:r>
            <a:endParaRPr lang="en-US" dirty="0"/>
          </a:p>
        </p:txBody>
      </p:sp>
      <p:pic>
        <p:nvPicPr>
          <p:cNvPr id="4" name="Google Shape;2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740" y="1690687"/>
            <a:ext cx="4648200" cy="462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40" y="1690688"/>
            <a:ext cx="6355080" cy="462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6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0470" y="1347620"/>
            <a:ext cx="9723120" cy="549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Trebuchet MS" panose="020B0603020202020204" pitchFamily="34" charset="0"/>
              </a:rPr>
              <a:t>What is Machine Learning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Google Shape;235;p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71" t="10232" r="6598"/>
          <a:stretch/>
        </p:blipFill>
        <p:spPr>
          <a:xfrm>
            <a:off x="1113762" y="1897212"/>
            <a:ext cx="8141686" cy="496078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1550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vs Deep Learning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41907" y="4011326"/>
            <a:ext cx="4336445" cy="186565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ML - subset of AI 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Machines learn to do task without explicitly programmed to do so.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Reinforcement learning, decision tree, DL, clustering …</a:t>
            </a:r>
            <a:endParaRPr lang="en-US" sz="2000" dirty="0"/>
          </a:p>
        </p:txBody>
      </p:sp>
      <p:pic>
        <p:nvPicPr>
          <p:cNvPr id="7" name="Google Shape;241;p3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655" y="1543064"/>
            <a:ext cx="4148950" cy="19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2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862" y="1586827"/>
            <a:ext cx="3960783" cy="18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877862" y="4011326"/>
            <a:ext cx="4336445" cy="18656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DL - subset of ML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DL learns to do task without explicitly programmed to do so. 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Mimics the neurons in a  human brain.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sz="2000" dirty="0" smtClean="0"/>
              <a:t>CNN, RNN, </a:t>
            </a:r>
            <a:r>
              <a:rPr lang="en-US" sz="2000" dirty="0" err="1" smtClean="0"/>
              <a:t>AutoEncoder</a:t>
            </a:r>
            <a:r>
              <a:rPr lang="en-US" sz="2000" dirty="0" smtClean="0"/>
              <a:t> …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00698" y="1089542"/>
            <a:ext cx="618862" cy="53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2"/>
                </a:solidFill>
              </a:rPr>
              <a:t>ML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746417" y="1004552"/>
            <a:ext cx="599334" cy="70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L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90296" y="1004552"/>
            <a:ext cx="0" cy="509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7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Georgia"/>
              </a:rPr>
              <a:t>Classes of Machine Learning</a:t>
            </a:r>
            <a:endParaRPr lang="en-US" dirty="0"/>
          </a:p>
        </p:txBody>
      </p:sp>
      <p:pic>
        <p:nvPicPr>
          <p:cNvPr id="4" name="Google Shape;256;p3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469" y="1246623"/>
            <a:ext cx="5727451" cy="225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3;p3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468" y="3808598"/>
            <a:ext cx="5727452" cy="238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4;p3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34" y="1246622"/>
            <a:ext cx="4414766" cy="225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5;p3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652" y="3828523"/>
            <a:ext cx="2436529" cy="23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8;p39"/>
          <p:cNvSpPr txBox="1"/>
          <p:nvPr/>
        </p:nvSpPr>
        <p:spPr>
          <a:xfrm>
            <a:off x="490468" y="6307095"/>
            <a:ext cx="1152600" cy="3849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Others: RL</a:t>
            </a:r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339634" y="3631474"/>
            <a:ext cx="11090366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888</Words>
  <Application>Microsoft Office PowerPoint</Application>
  <PresentationFormat>Widescreen</PresentationFormat>
  <Paragraphs>140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Roboto</vt:lpstr>
      <vt:lpstr>Trebuchet MS</vt:lpstr>
      <vt:lpstr>Office Theme</vt:lpstr>
      <vt:lpstr>An Introduction to AI</vt:lpstr>
      <vt:lpstr>What is Artificial Intelligence?</vt:lpstr>
      <vt:lpstr>What is Artificial Intelligence?</vt:lpstr>
      <vt:lpstr>What is Artificial Intelligence?</vt:lpstr>
      <vt:lpstr>What is Artificial Intelligence?</vt:lpstr>
      <vt:lpstr>Overview of Artificial Intelligence</vt:lpstr>
      <vt:lpstr>Machine Learning</vt:lpstr>
      <vt:lpstr>Machine Learning vs Deep Learning</vt:lpstr>
      <vt:lpstr>Classes of Machine Learning</vt:lpstr>
      <vt:lpstr>Reinforcement Learning</vt:lpstr>
      <vt:lpstr>Reinforcement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EVERYDAY APPLICATIONS OF AI </vt:lpstr>
      <vt:lpstr>Gmail – Smart Compose</vt:lpstr>
      <vt:lpstr>Google Len</vt:lpstr>
      <vt:lpstr>Google Len - Text Selection</vt:lpstr>
      <vt:lpstr>Google Map</vt:lpstr>
      <vt:lpstr>Google News</vt:lpstr>
      <vt:lpstr>Google Assistant - WaveNet</vt:lpstr>
      <vt:lpstr>Waymo</vt:lpstr>
      <vt:lpstr>Waymo</vt:lpstr>
      <vt:lpstr>Generative Adversarial Networks</vt:lpstr>
      <vt:lpstr>GANs</vt:lpstr>
      <vt:lpstr>GANs - Application</vt:lpstr>
      <vt:lpstr>GANs - Application</vt:lpstr>
      <vt:lpstr>Common Myths Around AI</vt:lpstr>
      <vt:lpstr>Starter Kit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Kenechi Dukor</dc:creator>
  <cp:lastModifiedBy>Kenechi Dukor</cp:lastModifiedBy>
  <cp:revision>32</cp:revision>
  <dcterms:created xsi:type="dcterms:W3CDTF">2019-09-14T11:12:44Z</dcterms:created>
  <dcterms:modified xsi:type="dcterms:W3CDTF">2019-09-16T10:11:30Z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